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8" r:id="rId6"/>
    <p:sldId id="267" r:id="rId7"/>
    <p:sldId id="262" r:id="rId8"/>
    <p:sldId id="264" r:id="rId9"/>
    <p:sldId id="263" r:id="rId10"/>
    <p:sldId id="260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60" autoAdjust="0"/>
    <p:restoredTop sz="86323" autoAdjust="0"/>
  </p:normalViewPr>
  <p:slideViewPr>
    <p:cSldViewPr>
      <p:cViewPr varScale="1">
        <p:scale>
          <a:sx n="59" d="100"/>
          <a:sy n="59" d="100"/>
        </p:scale>
        <p:origin x="-13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Group%20Worksheet&amp;Grap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Savings for Students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'Average cost'!$F$14</c:f>
              <c:strCache>
                <c:ptCount val="1"/>
                <c:pt idx="0">
                  <c:v>per book savings</c:v>
                </c:pt>
              </c:strCache>
            </c:strRef>
          </c:tx>
          <c:invertIfNegative val="0"/>
          <c:cat>
            <c:strRef>
              <c:f>'Average cost'!$A$15:$A$24</c:f>
              <c:strCache>
                <c:ptCount val="10"/>
                <c:pt idx="0">
                  <c:v>Trigonometry</c:v>
                </c:pt>
                <c:pt idx="1">
                  <c:v>Biology</c:v>
                </c:pt>
                <c:pt idx="2">
                  <c:v>Computer Science</c:v>
                </c:pt>
                <c:pt idx="3">
                  <c:v>English</c:v>
                </c:pt>
                <c:pt idx="4">
                  <c:v>Humanities</c:v>
                </c:pt>
                <c:pt idx="5">
                  <c:v>Drawing</c:v>
                </c:pt>
                <c:pt idx="6">
                  <c:v>Ethics</c:v>
                </c:pt>
                <c:pt idx="7">
                  <c:v>Art History</c:v>
                </c:pt>
                <c:pt idx="8">
                  <c:v>Buisiness</c:v>
                </c:pt>
                <c:pt idx="9">
                  <c:v>Philosophy</c:v>
                </c:pt>
              </c:strCache>
            </c:strRef>
          </c:cat>
          <c:val>
            <c:numRef>
              <c:f>'Average cost'!$F$15:$F$24</c:f>
              <c:numCache>
                <c:formatCode>"$"#,##0.00</c:formatCode>
                <c:ptCount val="10"/>
                <c:pt idx="0">
                  <c:v>30</c:v>
                </c:pt>
                <c:pt idx="1">
                  <c:v>35</c:v>
                </c:pt>
                <c:pt idx="2">
                  <c:v>45</c:v>
                </c:pt>
                <c:pt idx="3">
                  <c:v>25</c:v>
                </c:pt>
                <c:pt idx="4">
                  <c:v>20</c:v>
                </c:pt>
                <c:pt idx="5">
                  <c:v>15</c:v>
                </c:pt>
                <c:pt idx="6">
                  <c:v>20</c:v>
                </c:pt>
                <c:pt idx="7">
                  <c:v>10</c:v>
                </c:pt>
                <c:pt idx="8">
                  <c:v>25</c:v>
                </c:pt>
                <c:pt idx="9">
                  <c:v>20</c:v>
                </c:pt>
              </c:numCache>
            </c:numRef>
          </c:val>
        </c:ser>
        <c:ser>
          <c:idx val="1"/>
          <c:order val="1"/>
          <c:tx>
            <c:strRef>
              <c:f>'Average cost'!$G$14</c:f>
              <c:strCache>
                <c:ptCount val="1"/>
                <c:pt idx="0">
                  <c:v>Difference in sell back price</c:v>
                </c:pt>
              </c:strCache>
            </c:strRef>
          </c:tx>
          <c:invertIfNegative val="0"/>
          <c:cat>
            <c:strRef>
              <c:f>'Average cost'!$A$15:$A$24</c:f>
              <c:strCache>
                <c:ptCount val="10"/>
                <c:pt idx="0">
                  <c:v>Trigonometry</c:v>
                </c:pt>
                <c:pt idx="1">
                  <c:v>Biology</c:v>
                </c:pt>
                <c:pt idx="2">
                  <c:v>Computer Science</c:v>
                </c:pt>
                <c:pt idx="3">
                  <c:v>English</c:v>
                </c:pt>
                <c:pt idx="4">
                  <c:v>Humanities</c:v>
                </c:pt>
                <c:pt idx="5">
                  <c:v>Drawing</c:v>
                </c:pt>
                <c:pt idx="6">
                  <c:v>Ethics</c:v>
                </c:pt>
                <c:pt idx="7">
                  <c:v>Art History</c:v>
                </c:pt>
                <c:pt idx="8">
                  <c:v>Buisiness</c:v>
                </c:pt>
                <c:pt idx="9">
                  <c:v>Philosophy</c:v>
                </c:pt>
              </c:strCache>
            </c:strRef>
          </c:cat>
          <c:val>
            <c:numRef>
              <c:f>'Average cost'!$G$15:$G$24</c:f>
              <c:numCache>
                <c:formatCode>"$"#,##0.00</c:formatCode>
                <c:ptCount val="10"/>
                <c:pt idx="0">
                  <c:v>10</c:v>
                </c:pt>
                <c:pt idx="1">
                  <c:v>85</c:v>
                </c:pt>
                <c:pt idx="2">
                  <c:v>95</c:v>
                </c:pt>
                <c:pt idx="3">
                  <c:v>15</c:v>
                </c:pt>
                <c:pt idx="4">
                  <c:v>80</c:v>
                </c:pt>
                <c:pt idx="5">
                  <c:v>5</c:v>
                </c:pt>
                <c:pt idx="6">
                  <c:v>10</c:v>
                </c:pt>
                <c:pt idx="7">
                  <c:v>20</c:v>
                </c:pt>
                <c:pt idx="8">
                  <c:v>25</c:v>
                </c:pt>
                <c:pt idx="9">
                  <c:v>10</c:v>
                </c:pt>
              </c:numCache>
            </c:numRef>
          </c:val>
        </c:ser>
        <c:ser>
          <c:idx val="2"/>
          <c:order val="2"/>
          <c:tx>
            <c:strRef>
              <c:f>'Average cost'!$H$14</c:f>
              <c:strCache>
                <c:ptCount val="1"/>
                <c:pt idx="0">
                  <c:v>Total Savings if Purchased at Amazon</c:v>
                </c:pt>
              </c:strCache>
            </c:strRef>
          </c:tx>
          <c:invertIfNegative val="0"/>
          <c:cat>
            <c:strRef>
              <c:f>'Average cost'!$A$15:$A$24</c:f>
              <c:strCache>
                <c:ptCount val="10"/>
                <c:pt idx="0">
                  <c:v>Trigonometry</c:v>
                </c:pt>
                <c:pt idx="1">
                  <c:v>Biology</c:v>
                </c:pt>
                <c:pt idx="2">
                  <c:v>Computer Science</c:v>
                </c:pt>
                <c:pt idx="3">
                  <c:v>English</c:v>
                </c:pt>
                <c:pt idx="4">
                  <c:v>Humanities</c:v>
                </c:pt>
                <c:pt idx="5">
                  <c:v>Drawing</c:v>
                </c:pt>
                <c:pt idx="6">
                  <c:v>Ethics</c:v>
                </c:pt>
                <c:pt idx="7">
                  <c:v>Art History</c:v>
                </c:pt>
                <c:pt idx="8">
                  <c:v>Buisiness</c:v>
                </c:pt>
                <c:pt idx="9">
                  <c:v>Philosophy</c:v>
                </c:pt>
              </c:strCache>
            </c:strRef>
          </c:cat>
          <c:val>
            <c:numRef>
              <c:f>'Average cost'!$H$15:$H$24</c:f>
              <c:numCache>
                <c:formatCode>"$"#,##0.00</c:formatCode>
                <c:ptCount val="10"/>
                <c:pt idx="0">
                  <c:v>40</c:v>
                </c:pt>
                <c:pt idx="1">
                  <c:v>120</c:v>
                </c:pt>
                <c:pt idx="2">
                  <c:v>140</c:v>
                </c:pt>
                <c:pt idx="3">
                  <c:v>40</c:v>
                </c:pt>
                <c:pt idx="4">
                  <c:v>100</c:v>
                </c:pt>
                <c:pt idx="5">
                  <c:v>20</c:v>
                </c:pt>
                <c:pt idx="6">
                  <c:v>30</c:v>
                </c:pt>
                <c:pt idx="7">
                  <c:v>30</c:v>
                </c:pt>
                <c:pt idx="8">
                  <c:v>50</c:v>
                </c:pt>
                <c:pt idx="9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015808"/>
        <c:axId val="89017344"/>
      </c:barChart>
      <c:catAx>
        <c:axId val="89015808"/>
        <c:scaling>
          <c:orientation val="minMax"/>
        </c:scaling>
        <c:delete val="0"/>
        <c:axPos val="b"/>
        <c:majorTickMark val="none"/>
        <c:minorTickMark val="none"/>
        <c:tickLblPos val="nextTo"/>
        <c:crossAx val="89017344"/>
        <c:crosses val="autoZero"/>
        <c:auto val="1"/>
        <c:lblAlgn val="ctr"/>
        <c:lblOffset val="100"/>
        <c:noMultiLvlLbl val="0"/>
      </c:catAx>
      <c:valAx>
        <c:axId val="89017344"/>
        <c:scaling>
          <c:orientation val="minMax"/>
        </c:scaling>
        <c:delete val="0"/>
        <c:axPos val="l"/>
        <c:majorGridlines/>
        <c:numFmt formatCode="&quot;$&quot;#,##0.00" sourceLinked="1"/>
        <c:majorTickMark val="none"/>
        <c:minorTickMark val="none"/>
        <c:tickLblPos val="nextTo"/>
        <c:crossAx val="890158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4A7F8C-527E-4FF3-B311-3B7870E10B6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9C368E-00DA-435C-9B7E-A50C82452533}">
      <dgm:prSet/>
      <dgm:spPr/>
      <dgm:t>
        <a:bodyPr/>
        <a:lstStyle/>
        <a:p>
          <a:pPr rtl="0"/>
          <a:r>
            <a:rPr lang="en-US" dirty="0" smtClean="0"/>
            <a:t>More buying options</a:t>
          </a:r>
          <a:endParaRPr lang="en-US" dirty="0"/>
        </a:p>
      </dgm:t>
    </dgm:pt>
    <dgm:pt modelId="{BEAEC9D9-5814-4A2F-9523-40E928FDBBD2}" type="parTrans" cxnId="{DD13FEF4-BFF3-497B-98C2-70EA0669DD3A}">
      <dgm:prSet/>
      <dgm:spPr/>
      <dgm:t>
        <a:bodyPr/>
        <a:lstStyle/>
        <a:p>
          <a:endParaRPr lang="en-US"/>
        </a:p>
      </dgm:t>
    </dgm:pt>
    <dgm:pt modelId="{04E56CC5-AA29-4F94-A75C-D01BA5D9045F}" type="sibTrans" cxnId="{DD13FEF4-BFF3-497B-98C2-70EA0669DD3A}">
      <dgm:prSet/>
      <dgm:spPr/>
      <dgm:t>
        <a:bodyPr/>
        <a:lstStyle/>
        <a:p>
          <a:endParaRPr lang="en-US"/>
        </a:p>
      </dgm:t>
    </dgm:pt>
    <dgm:pt modelId="{4B743734-13E0-4DD0-B31E-CC5B2DFF1F78}">
      <dgm:prSet/>
      <dgm:spPr/>
      <dgm:t>
        <a:bodyPr/>
        <a:lstStyle/>
        <a:p>
          <a:pPr rtl="0"/>
          <a:r>
            <a:rPr lang="en-US" dirty="0" smtClean="0"/>
            <a:t>College</a:t>
          </a:r>
          <a:r>
            <a:rPr lang="en-US" baseline="0" dirty="0" smtClean="0"/>
            <a:t> bookstore</a:t>
          </a:r>
          <a:endParaRPr lang="en-US" dirty="0"/>
        </a:p>
      </dgm:t>
    </dgm:pt>
    <dgm:pt modelId="{0F485557-9247-416A-9F1B-F25D5FDF551A}" type="parTrans" cxnId="{33976CB2-FFD4-4701-9B89-C53FE275DE53}">
      <dgm:prSet/>
      <dgm:spPr/>
      <dgm:t>
        <a:bodyPr/>
        <a:lstStyle/>
        <a:p>
          <a:endParaRPr lang="en-US"/>
        </a:p>
      </dgm:t>
    </dgm:pt>
    <dgm:pt modelId="{BF41BFC4-500D-484F-9295-C69A082ACDAA}" type="sibTrans" cxnId="{33976CB2-FFD4-4701-9B89-C53FE275DE53}">
      <dgm:prSet/>
      <dgm:spPr/>
      <dgm:t>
        <a:bodyPr/>
        <a:lstStyle/>
        <a:p>
          <a:endParaRPr lang="en-US"/>
        </a:p>
      </dgm:t>
    </dgm:pt>
    <dgm:pt modelId="{DA7BD4A9-03BB-400A-A024-0E2C6A7BDF6B}">
      <dgm:prSet/>
      <dgm:spPr/>
      <dgm:t>
        <a:bodyPr/>
        <a:lstStyle/>
        <a:p>
          <a:pPr rtl="0"/>
          <a:r>
            <a:rPr lang="en-US" baseline="0" dirty="0" smtClean="0"/>
            <a:t>PJ’s bookstore</a:t>
          </a:r>
          <a:endParaRPr lang="en-US" dirty="0"/>
        </a:p>
      </dgm:t>
    </dgm:pt>
    <dgm:pt modelId="{F2F60322-B722-46C5-B0BC-9390B26636B9}" type="parTrans" cxnId="{318F94DA-EC08-44D5-B3DA-339F65EBECEB}">
      <dgm:prSet/>
      <dgm:spPr/>
      <dgm:t>
        <a:bodyPr/>
        <a:lstStyle/>
        <a:p>
          <a:endParaRPr lang="en-US"/>
        </a:p>
      </dgm:t>
    </dgm:pt>
    <dgm:pt modelId="{0227A758-63A8-40D0-B532-5B9912C141E3}" type="sibTrans" cxnId="{318F94DA-EC08-44D5-B3DA-339F65EBECEB}">
      <dgm:prSet/>
      <dgm:spPr/>
      <dgm:t>
        <a:bodyPr/>
        <a:lstStyle/>
        <a:p>
          <a:endParaRPr lang="en-US"/>
        </a:p>
      </dgm:t>
    </dgm:pt>
    <dgm:pt modelId="{C2CCC61F-AC39-48F6-AD20-B6777E31BAB8}">
      <dgm:prSet/>
      <dgm:spPr/>
      <dgm:t>
        <a:bodyPr/>
        <a:lstStyle/>
        <a:p>
          <a:pPr rtl="0"/>
          <a:r>
            <a:rPr lang="en-US" baseline="0" dirty="0" smtClean="0"/>
            <a:t>Amazon, eBay</a:t>
          </a:r>
          <a:r>
            <a:rPr lang="en-US" dirty="0" smtClean="0"/>
            <a:t> etcetera</a:t>
          </a:r>
          <a:endParaRPr lang="en-US" dirty="0"/>
        </a:p>
      </dgm:t>
    </dgm:pt>
    <dgm:pt modelId="{7F8A06C6-37B7-4162-90A1-AC1A000C8E8A}" type="parTrans" cxnId="{5DAE0645-F215-4ABB-AC47-B064E1614B95}">
      <dgm:prSet/>
      <dgm:spPr/>
      <dgm:t>
        <a:bodyPr/>
        <a:lstStyle/>
        <a:p>
          <a:endParaRPr lang="en-US"/>
        </a:p>
      </dgm:t>
    </dgm:pt>
    <dgm:pt modelId="{570929C2-90F8-4988-9352-6AEDED9213A4}" type="sibTrans" cxnId="{5DAE0645-F215-4ABB-AC47-B064E1614B95}">
      <dgm:prSet/>
      <dgm:spPr/>
      <dgm:t>
        <a:bodyPr/>
        <a:lstStyle/>
        <a:p>
          <a:endParaRPr lang="en-US"/>
        </a:p>
      </dgm:t>
    </dgm:pt>
    <dgm:pt modelId="{1F56F671-2816-4071-BD2B-71F0C79760BD}">
      <dgm:prSet/>
      <dgm:spPr/>
      <dgm:t>
        <a:bodyPr/>
        <a:lstStyle/>
        <a:p>
          <a:pPr rtl="0"/>
          <a:r>
            <a:rPr lang="en-US" dirty="0" smtClean="0"/>
            <a:t>Able to obtain needed textbooks in a timely matter</a:t>
          </a:r>
          <a:endParaRPr lang="en-US" dirty="0"/>
        </a:p>
      </dgm:t>
    </dgm:pt>
    <dgm:pt modelId="{52F90298-3CA8-4512-9B17-6BE7C5214E11}" type="parTrans" cxnId="{91F1874C-C08E-477E-BE42-E311B2B3ADE4}">
      <dgm:prSet/>
      <dgm:spPr/>
      <dgm:t>
        <a:bodyPr/>
        <a:lstStyle/>
        <a:p>
          <a:endParaRPr lang="en-US"/>
        </a:p>
      </dgm:t>
    </dgm:pt>
    <dgm:pt modelId="{D28D500D-F493-471E-8D1C-A4A6C2B62D33}" type="sibTrans" cxnId="{91F1874C-C08E-477E-BE42-E311B2B3ADE4}">
      <dgm:prSet/>
      <dgm:spPr/>
      <dgm:t>
        <a:bodyPr/>
        <a:lstStyle/>
        <a:p>
          <a:endParaRPr lang="en-US"/>
        </a:p>
      </dgm:t>
    </dgm:pt>
    <dgm:pt modelId="{F12E54AE-F55E-45BD-A88C-F2745B000646}">
      <dgm:prSet/>
      <dgm:spPr/>
      <dgm:t>
        <a:bodyPr/>
        <a:lstStyle/>
        <a:p>
          <a:pPr rtl="0"/>
          <a:r>
            <a:rPr lang="en-US" dirty="0" smtClean="0"/>
            <a:t>More money in pockets</a:t>
          </a:r>
          <a:endParaRPr lang="en-US" dirty="0"/>
        </a:p>
      </dgm:t>
    </dgm:pt>
    <dgm:pt modelId="{C5F468CF-D3B8-4FDF-A566-EB39FED71F3C}" type="parTrans" cxnId="{2C114CB2-5BC3-4CD7-B830-DFFB1A3ECCD8}">
      <dgm:prSet/>
      <dgm:spPr/>
      <dgm:t>
        <a:bodyPr/>
        <a:lstStyle/>
        <a:p>
          <a:endParaRPr lang="en-US"/>
        </a:p>
      </dgm:t>
    </dgm:pt>
    <dgm:pt modelId="{B2A2AC96-BE39-4B87-8F18-C707255D5DD6}" type="sibTrans" cxnId="{2C114CB2-5BC3-4CD7-B830-DFFB1A3ECCD8}">
      <dgm:prSet/>
      <dgm:spPr/>
      <dgm:t>
        <a:bodyPr/>
        <a:lstStyle/>
        <a:p>
          <a:endParaRPr lang="en-US"/>
        </a:p>
      </dgm:t>
    </dgm:pt>
    <dgm:pt modelId="{017E34D8-840F-4690-ADC4-922E25178B5B}">
      <dgm:prSet/>
      <dgm:spPr/>
      <dgm:t>
        <a:bodyPr/>
        <a:lstStyle/>
        <a:p>
          <a:pPr rtl="0"/>
          <a:r>
            <a:rPr lang="en-US" dirty="0" smtClean="0"/>
            <a:t>Less expensive textbooks </a:t>
          </a:r>
          <a:endParaRPr lang="en-US" dirty="0"/>
        </a:p>
      </dgm:t>
    </dgm:pt>
    <dgm:pt modelId="{219D1841-1990-4F4A-A570-7D79396F8F26}" type="parTrans" cxnId="{3BDC310D-FCCB-43BA-B5BA-0980C173F805}">
      <dgm:prSet/>
      <dgm:spPr/>
    </dgm:pt>
    <dgm:pt modelId="{ABB959D1-6B48-4E45-83CC-D589575FD5AF}" type="sibTrans" cxnId="{3BDC310D-FCCB-43BA-B5BA-0980C173F805}">
      <dgm:prSet/>
      <dgm:spPr/>
    </dgm:pt>
    <dgm:pt modelId="{851EA60E-C640-44D8-A466-338B192891BA}">
      <dgm:prSet/>
      <dgm:spPr/>
      <dgm:t>
        <a:bodyPr/>
        <a:lstStyle/>
        <a:p>
          <a:pPr rtl="0"/>
          <a:r>
            <a:rPr lang="en-US" dirty="0" smtClean="0"/>
            <a:t>More sell back options</a:t>
          </a:r>
          <a:endParaRPr lang="en-US" dirty="0"/>
        </a:p>
      </dgm:t>
    </dgm:pt>
    <dgm:pt modelId="{1486B1C8-EAFE-4163-9C80-CA045D16AE00}" type="parTrans" cxnId="{F7C5E462-7B10-45BE-8DC5-02C56405533A}">
      <dgm:prSet/>
      <dgm:spPr/>
    </dgm:pt>
    <dgm:pt modelId="{A644D92F-8781-4F8A-8DBF-FCE430F2BEFC}" type="sibTrans" cxnId="{F7C5E462-7B10-45BE-8DC5-02C56405533A}">
      <dgm:prSet/>
      <dgm:spPr/>
    </dgm:pt>
    <dgm:pt modelId="{9CF9D2F9-4083-4D6D-A5D9-DC43B1684B1A}" type="pres">
      <dgm:prSet presAssocID="{924A7F8C-527E-4FF3-B311-3B7870E10B66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3E506A-F0CB-4B50-9909-69D9EC23F015}" type="pres">
      <dgm:prSet presAssocID="{924A7F8C-527E-4FF3-B311-3B7870E10B66}" presName="arrow" presStyleLbl="bgShp" presStyleIdx="0" presStyleCnt="1"/>
      <dgm:spPr/>
    </dgm:pt>
    <dgm:pt modelId="{1C9A2081-D60B-4FB6-8EE8-C2E3A61F95F9}" type="pres">
      <dgm:prSet presAssocID="{924A7F8C-527E-4FF3-B311-3B7870E10B66}" presName="linearProcess" presStyleCnt="0"/>
      <dgm:spPr/>
    </dgm:pt>
    <dgm:pt modelId="{6301B7EA-B7A3-4FCD-8BD5-8CAD8F5DD428}" type="pres">
      <dgm:prSet presAssocID="{8C9C368E-00DA-435C-9B7E-A50C8245253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BFD79B-6A49-447F-AFAA-71B15C3F2333}" type="pres">
      <dgm:prSet presAssocID="{04E56CC5-AA29-4F94-A75C-D01BA5D9045F}" presName="sibTrans" presStyleCnt="0"/>
      <dgm:spPr/>
    </dgm:pt>
    <dgm:pt modelId="{32153BEA-2855-4BB8-8AE6-3C772E2053FC}" type="pres">
      <dgm:prSet presAssocID="{1F56F671-2816-4071-BD2B-71F0C79760B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F2105D-CDD8-4B9B-8D63-7A06F1321734}" type="pres">
      <dgm:prSet presAssocID="{D28D500D-F493-471E-8D1C-A4A6C2B62D33}" presName="sibTrans" presStyleCnt="0"/>
      <dgm:spPr/>
    </dgm:pt>
    <dgm:pt modelId="{163B1E32-D936-49E6-8DE1-FD3A846CAF13}" type="pres">
      <dgm:prSet presAssocID="{F12E54AE-F55E-45BD-A88C-F2745B00064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C114CB2-5BC3-4CD7-B830-DFFB1A3ECCD8}" srcId="{924A7F8C-527E-4FF3-B311-3B7870E10B66}" destId="{F12E54AE-F55E-45BD-A88C-F2745B000646}" srcOrd="2" destOrd="0" parTransId="{C5F468CF-D3B8-4FDF-A566-EB39FED71F3C}" sibTransId="{B2A2AC96-BE39-4B87-8F18-C707255D5DD6}"/>
    <dgm:cxn modelId="{45634988-D5E3-47A0-959A-9FA783C88676}" type="presOf" srcId="{851EA60E-C640-44D8-A466-338B192891BA}" destId="{163B1E32-D936-49E6-8DE1-FD3A846CAF13}" srcOrd="0" destOrd="2" presId="urn:microsoft.com/office/officeart/2005/8/layout/hProcess9"/>
    <dgm:cxn modelId="{893A205A-E0E0-4691-BEF8-B85A2344A498}" type="presOf" srcId="{DA7BD4A9-03BB-400A-A024-0E2C6A7BDF6B}" destId="{6301B7EA-B7A3-4FCD-8BD5-8CAD8F5DD428}" srcOrd="0" destOrd="2" presId="urn:microsoft.com/office/officeart/2005/8/layout/hProcess9"/>
    <dgm:cxn modelId="{318F94DA-EC08-44D5-B3DA-339F65EBECEB}" srcId="{8C9C368E-00DA-435C-9B7E-A50C82452533}" destId="{DA7BD4A9-03BB-400A-A024-0E2C6A7BDF6B}" srcOrd="1" destOrd="0" parTransId="{F2F60322-B722-46C5-B0BC-9390B26636B9}" sibTransId="{0227A758-63A8-40D0-B532-5B9912C141E3}"/>
    <dgm:cxn modelId="{91F1874C-C08E-477E-BE42-E311B2B3ADE4}" srcId="{924A7F8C-527E-4FF3-B311-3B7870E10B66}" destId="{1F56F671-2816-4071-BD2B-71F0C79760BD}" srcOrd="1" destOrd="0" parTransId="{52F90298-3CA8-4512-9B17-6BE7C5214E11}" sibTransId="{D28D500D-F493-471E-8D1C-A4A6C2B62D33}"/>
    <dgm:cxn modelId="{E27188F1-37D6-4FE3-BB6F-7F5BE703331A}" type="presOf" srcId="{8C9C368E-00DA-435C-9B7E-A50C82452533}" destId="{6301B7EA-B7A3-4FCD-8BD5-8CAD8F5DD428}" srcOrd="0" destOrd="0" presId="urn:microsoft.com/office/officeart/2005/8/layout/hProcess9"/>
    <dgm:cxn modelId="{3FB22D3B-2EC1-417C-8C8B-52B4DD55AD05}" type="presOf" srcId="{924A7F8C-527E-4FF3-B311-3B7870E10B66}" destId="{9CF9D2F9-4083-4D6D-A5D9-DC43B1684B1A}" srcOrd="0" destOrd="0" presId="urn:microsoft.com/office/officeart/2005/8/layout/hProcess9"/>
    <dgm:cxn modelId="{F7C5E462-7B10-45BE-8DC5-02C56405533A}" srcId="{F12E54AE-F55E-45BD-A88C-F2745B000646}" destId="{851EA60E-C640-44D8-A466-338B192891BA}" srcOrd="1" destOrd="0" parTransId="{1486B1C8-EAFE-4163-9C80-CA045D16AE00}" sibTransId="{A644D92F-8781-4F8A-8DBF-FCE430F2BEFC}"/>
    <dgm:cxn modelId="{3D227D9E-77D1-4DFD-9CCF-5717F205BE74}" type="presOf" srcId="{C2CCC61F-AC39-48F6-AD20-B6777E31BAB8}" destId="{6301B7EA-B7A3-4FCD-8BD5-8CAD8F5DD428}" srcOrd="0" destOrd="3" presId="urn:microsoft.com/office/officeart/2005/8/layout/hProcess9"/>
    <dgm:cxn modelId="{3BDC310D-FCCB-43BA-B5BA-0980C173F805}" srcId="{F12E54AE-F55E-45BD-A88C-F2745B000646}" destId="{017E34D8-840F-4690-ADC4-922E25178B5B}" srcOrd="0" destOrd="0" parTransId="{219D1841-1990-4F4A-A570-7D79396F8F26}" sibTransId="{ABB959D1-6B48-4E45-83CC-D589575FD5AF}"/>
    <dgm:cxn modelId="{DD13FEF4-BFF3-497B-98C2-70EA0669DD3A}" srcId="{924A7F8C-527E-4FF3-B311-3B7870E10B66}" destId="{8C9C368E-00DA-435C-9B7E-A50C82452533}" srcOrd="0" destOrd="0" parTransId="{BEAEC9D9-5814-4A2F-9523-40E928FDBBD2}" sibTransId="{04E56CC5-AA29-4F94-A75C-D01BA5D9045F}"/>
    <dgm:cxn modelId="{5DAE0645-F215-4ABB-AC47-B064E1614B95}" srcId="{8C9C368E-00DA-435C-9B7E-A50C82452533}" destId="{C2CCC61F-AC39-48F6-AD20-B6777E31BAB8}" srcOrd="2" destOrd="0" parTransId="{7F8A06C6-37B7-4162-90A1-AC1A000C8E8A}" sibTransId="{570929C2-90F8-4988-9352-6AEDED9213A4}"/>
    <dgm:cxn modelId="{B30D4412-1293-4D44-8897-46DED8327781}" type="presOf" srcId="{1F56F671-2816-4071-BD2B-71F0C79760BD}" destId="{32153BEA-2855-4BB8-8AE6-3C772E2053FC}" srcOrd="0" destOrd="0" presId="urn:microsoft.com/office/officeart/2005/8/layout/hProcess9"/>
    <dgm:cxn modelId="{C9D059CA-F0E7-4957-946B-8BC806F4AC25}" type="presOf" srcId="{4B743734-13E0-4DD0-B31E-CC5B2DFF1F78}" destId="{6301B7EA-B7A3-4FCD-8BD5-8CAD8F5DD428}" srcOrd="0" destOrd="1" presId="urn:microsoft.com/office/officeart/2005/8/layout/hProcess9"/>
    <dgm:cxn modelId="{68D4EADA-F23F-4EED-8ABC-47B49702ECBE}" type="presOf" srcId="{F12E54AE-F55E-45BD-A88C-F2745B000646}" destId="{163B1E32-D936-49E6-8DE1-FD3A846CAF13}" srcOrd="0" destOrd="0" presId="urn:microsoft.com/office/officeart/2005/8/layout/hProcess9"/>
    <dgm:cxn modelId="{ED25F296-7860-4B97-B122-8DFABF5B58DB}" type="presOf" srcId="{017E34D8-840F-4690-ADC4-922E25178B5B}" destId="{163B1E32-D936-49E6-8DE1-FD3A846CAF13}" srcOrd="0" destOrd="1" presId="urn:microsoft.com/office/officeart/2005/8/layout/hProcess9"/>
    <dgm:cxn modelId="{33976CB2-FFD4-4701-9B89-C53FE275DE53}" srcId="{8C9C368E-00DA-435C-9B7E-A50C82452533}" destId="{4B743734-13E0-4DD0-B31E-CC5B2DFF1F78}" srcOrd="0" destOrd="0" parTransId="{0F485557-9247-416A-9F1B-F25D5FDF551A}" sibTransId="{BF41BFC4-500D-484F-9295-C69A082ACDAA}"/>
    <dgm:cxn modelId="{F566CEBE-D505-41CB-A5A9-9C891270850A}" type="presParOf" srcId="{9CF9D2F9-4083-4D6D-A5D9-DC43B1684B1A}" destId="{3C3E506A-F0CB-4B50-9909-69D9EC23F015}" srcOrd="0" destOrd="0" presId="urn:microsoft.com/office/officeart/2005/8/layout/hProcess9"/>
    <dgm:cxn modelId="{8D27A479-11CB-4F91-90DD-EF84B1B41003}" type="presParOf" srcId="{9CF9D2F9-4083-4D6D-A5D9-DC43B1684B1A}" destId="{1C9A2081-D60B-4FB6-8EE8-C2E3A61F95F9}" srcOrd="1" destOrd="0" presId="urn:microsoft.com/office/officeart/2005/8/layout/hProcess9"/>
    <dgm:cxn modelId="{951974B9-7804-459A-B334-E1087FCAD234}" type="presParOf" srcId="{1C9A2081-D60B-4FB6-8EE8-C2E3A61F95F9}" destId="{6301B7EA-B7A3-4FCD-8BD5-8CAD8F5DD428}" srcOrd="0" destOrd="0" presId="urn:microsoft.com/office/officeart/2005/8/layout/hProcess9"/>
    <dgm:cxn modelId="{6849D3F8-C9D5-4CBD-96D9-3A20172587AA}" type="presParOf" srcId="{1C9A2081-D60B-4FB6-8EE8-C2E3A61F95F9}" destId="{10BFD79B-6A49-447F-AFAA-71B15C3F2333}" srcOrd="1" destOrd="0" presId="urn:microsoft.com/office/officeart/2005/8/layout/hProcess9"/>
    <dgm:cxn modelId="{5624C99B-DAC5-4482-BC8D-DAE72C715860}" type="presParOf" srcId="{1C9A2081-D60B-4FB6-8EE8-C2E3A61F95F9}" destId="{32153BEA-2855-4BB8-8AE6-3C772E2053FC}" srcOrd="2" destOrd="0" presId="urn:microsoft.com/office/officeart/2005/8/layout/hProcess9"/>
    <dgm:cxn modelId="{0BBC5576-962A-41DA-849E-9873BA9ACD7E}" type="presParOf" srcId="{1C9A2081-D60B-4FB6-8EE8-C2E3A61F95F9}" destId="{7AF2105D-CDD8-4B9B-8D63-7A06F1321734}" srcOrd="3" destOrd="0" presId="urn:microsoft.com/office/officeart/2005/8/layout/hProcess9"/>
    <dgm:cxn modelId="{2E3F3B93-A796-441D-8B84-563CD87A380E}" type="presParOf" srcId="{1C9A2081-D60B-4FB6-8EE8-C2E3A61F95F9}" destId="{163B1E32-D936-49E6-8DE1-FD3A846CAF1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E506A-F0CB-4B50-9909-69D9EC23F015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1B7EA-B7A3-4FCD-8BD5-8CAD8F5DD428}">
      <dsp:nvSpPr>
        <dsp:cNvPr id="0" name=""/>
        <dsp:cNvSpPr/>
      </dsp:nvSpPr>
      <dsp:spPr>
        <a:xfrm>
          <a:off x="8840" y="1357788"/>
          <a:ext cx="264890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More buying options</a:t>
          </a:r>
          <a:endParaRPr lang="en-US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College</a:t>
          </a:r>
          <a:r>
            <a:rPr lang="en-US" sz="1400" kern="1200" baseline="0" dirty="0" smtClean="0"/>
            <a:t> bookstore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baseline="0" dirty="0" smtClean="0"/>
            <a:t>PJ’s bookstore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baseline="0" dirty="0" smtClean="0"/>
            <a:t>Amazon, eBay</a:t>
          </a:r>
          <a:r>
            <a:rPr lang="en-US" sz="1400" kern="1200" dirty="0" smtClean="0"/>
            <a:t> etcetera</a:t>
          </a:r>
          <a:endParaRPr lang="en-US" sz="1400" kern="1200" dirty="0"/>
        </a:p>
      </dsp:txBody>
      <dsp:txXfrm>
        <a:off x="97216" y="1446164"/>
        <a:ext cx="2472150" cy="1633633"/>
      </dsp:txXfrm>
    </dsp:sp>
    <dsp:sp modelId="{32153BEA-2855-4BB8-8AE6-3C772E2053FC}">
      <dsp:nvSpPr>
        <dsp:cNvPr id="0" name=""/>
        <dsp:cNvSpPr/>
      </dsp:nvSpPr>
      <dsp:spPr>
        <a:xfrm>
          <a:off x="2790348" y="1357788"/>
          <a:ext cx="264890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Able to obtain needed textbooks in a timely matter</a:t>
          </a:r>
          <a:endParaRPr lang="en-US" sz="1800" kern="1200" dirty="0"/>
        </a:p>
      </dsp:txBody>
      <dsp:txXfrm>
        <a:off x="2878724" y="1446164"/>
        <a:ext cx="2472150" cy="1633633"/>
      </dsp:txXfrm>
    </dsp:sp>
    <dsp:sp modelId="{163B1E32-D936-49E6-8DE1-FD3A846CAF13}">
      <dsp:nvSpPr>
        <dsp:cNvPr id="0" name=""/>
        <dsp:cNvSpPr/>
      </dsp:nvSpPr>
      <dsp:spPr>
        <a:xfrm>
          <a:off x="5571857" y="1357788"/>
          <a:ext cx="264890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More money in pockets</a:t>
          </a:r>
          <a:endParaRPr lang="en-US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Less expensive textbooks </a:t>
          </a:r>
          <a:endParaRPr lang="en-U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More sell back options</a:t>
          </a:r>
          <a:endParaRPr lang="en-US" sz="1400" kern="1200" dirty="0"/>
        </a:p>
      </dsp:txBody>
      <dsp:txXfrm>
        <a:off x="5660233" y="1446164"/>
        <a:ext cx="2472150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8F861-9216-4ACA-B58A-331EB1D0BFD5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A188-7225-459A-AF45-C93CD05787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195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D13546E-E0DC-4CFF-BA3A-991DAC460626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FEFADE-1B5C-41F3-9961-C3ACCAF5E2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3546E-E0DC-4CFF-BA3A-991DAC460626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EFADE-1B5C-41F3-9961-C3ACCAF5E2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3546E-E0DC-4CFF-BA3A-991DAC460626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EFADE-1B5C-41F3-9961-C3ACCAF5E2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3546E-E0DC-4CFF-BA3A-991DAC460626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EFADE-1B5C-41F3-9961-C3ACCAF5E2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3546E-E0DC-4CFF-BA3A-991DAC460626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EFADE-1B5C-41F3-9961-C3ACCAF5E2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3546E-E0DC-4CFF-BA3A-991DAC460626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EFADE-1B5C-41F3-9961-C3ACCAF5E2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3546E-E0DC-4CFF-BA3A-991DAC460626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EFADE-1B5C-41F3-9961-C3ACCAF5E2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3546E-E0DC-4CFF-BA3A-991DAC460626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EFADE-1B5C-41F3-9961-C3ACCAF5E2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13546E-E0DC-4CFF-BA3A-991DAC460626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EFADE-1B5C-41F3-9961-C3ACCAF5E2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D13546E-E0DC-4CFF-BA3A-991DAC460626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EFADE-1B5C-41F3-9961-C3ACCAF5E22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D13546E-E0DC-4CFF-BA3A-991DAC460626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FEFADE-1B5C-41F3-9961-C3ACCAF5E2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D13546E-E0DC-4CFF-BA3A-991DAC460626}" type="datetimeFigureOut">
              <a:rPr lang="en-US" smtClean="0"/>
              <a:t>4/27/2012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0FEFADE-1B5C-41F3-9961-C3ACCAF5E22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3.wav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5105400"/>
            <a:ext cx="8075432" cy="562672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>
                <a:solidFill>
                  <a:srgbClr val="0070C0"/>
                </a:solidFill>
              </a:rPr>
              <a:t>Cheap Book Club</a:t>
            </a:r>
            <a:endParaRPr lang="en-US" sz="6600" dirty="0">
              <a:solidFill>
                <a:srgbClr val="0070C0"/>
              </a:solidFill>
            </a:endParaRPr>
          </a:p>
        </p:txBody>
      </p:sp>
      <p:pic>
        <p:nvPicPr>
          <p:cNvPr id="12" name="Picture 11" descr="C:\Users\bsaenz\AppData\Local\Microsoft\Windows\Temporary Internet Files\Content.IE5\OVEG50BZ\MP900439532[1]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324" y="38100"/>
            <a:ext cx="5942666" cy="47967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6695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Student Benefits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970998"/>
              </p:ext>
            </p:extLst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25348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ashreg.wav"/>
          </p:stSnd>
        </p:sndAc>
      </p:transition>
    </mc:Choice>
    <mc:Fallback xmlns="">
      <p:transition spd="slow">
        <p:sndAc>
          <p:stSnd>
            <p:snd r:embed="rId8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3E506A-F0CB-4B50-9909-69D9EC23F0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graphicEl>
                                              <a:dgm id="{3C3E506A-F0CB-4B50-9909-69D9EC23F0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graphicEl>
                                              <a:dgm id="{3C3E506A-F0CB-4B50-9909-69D9EC23F0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01B7EA-B7A3-4FCD-8BD5-8CAD8F5DD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>
                                            <p:graphicEl>
                                              <a:dgm id="{6301B7EA-B7A3-4FCD-8BD5-8CAD8F5DD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graphicEl>
                                              <a:dgm id="{6301B7EA-B7A3-4FCD-8BD5-8CAD8F5DD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153BEA-2855-4BB8-8AE6-3C772E205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">
                                            <p:graphicEl>
                                              <a:dgm id="{32153BEA-2855-4BB8-8AE6-3C772E205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">
                                            <p:graphicEl>
                                              <a:dgm id="{32153BEA-2855-4BB8-8AE6-3C772E205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3B1E32-D936-49E6-8DE1-FD3A846CAF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graphicEl>
                                              <a:dgm id="{163B1E32-D936-49E6-8DE1-FD3A846CAF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>
                                            <p:graphicEl>
                                              <a:dgm id="{163B1E32-D936-49E6-8DE1-FD3A846CAF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Chantel\AppData\Local\Microsoft\Windows\Temporary Internet Files\Content.IE5\OPTRG90D\MC900287520[1].wmf"/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84401"/>
            <a:ext cx="7195542" cy="649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>
              <a:buFont typeface="Wingdings" pitchFamily="2" charset="2"/>
              <a:buChar char="Ø"/>
            </a:pPr>
            <a:r>
              <a:rPr lang="en-US" dirty="0" smtClean="0"/>
              <a:t>Student would be able to sell their used books back to bookstore,</a:t>
            </a:r>
            <a:r>
              <a:rPr lang="en-US" baseline="0" dirty="0" smtClean="0"/>
              <a:t> on Amazon or to</a:t>
            </a:r>
            <a:r>
              <a:rPr lang="en-US" dirty="0" smtClean="0"/>
              <a:t> another student </a:t>
            </a:r>
          </a:p>
          <a:p>
            <a:pPr marL="365760" indent="-256032">
              <a:buFont typeface="Wingdings" pitchFamily="2" charset="2"/>
              <a:buChar char="Ø"/>
            </a:pPr>
            <a:r>
              <a:rPr lang="en-US" dirty="0" smtClean="0"/>
              <a:t>Students would be able to finding the required text when they need it </a:t>
            </a:r>
          </a:p>
          <a:p>
            <a:pPr marL="365760" indent="-256032">
              <a:buFont typeface="Wingdings" pitchFamily="2" charset="2"/>
              <a:buChar char="Ø"/>
            </a:pPr>
            <a:r>
              <a:rPr lang="en-US" dirty="0" smtClean="0"/>
              <a:t>Reduce textbook</a:t>
            </a:r>
            <a:r>
              <a:rPr lang="en-US" baseline="0" dirty="0" smtClean="0"/>
              <a:t> </a:t>
            </a:r>
            <a:r>
              <a:rPr lang="en-US" dirty="0" smtClean="0"/>
              <a:t>frustrations </a:t>
            </a:r>
          </a:p>
          <a:p>
            <a:pPr marL="365760" indent="-256032">
              <a:buFont typeface="Wingdings" pitchFamily="2" charset="2"/>
              <a:buChar char="Ø"/>
            </a:pPr>
            <a:r>
              <a:rPr kumimoji="0" lang="en-US" sz="27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Students will save a significant amount of money</a:t>
            </a:r>
            <a:endParaRPr lang="en-US" sz="2700" dirty="0" smtClean="0">
              <a:effectLst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Conclusion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5" name="Picture 4" descr="C:\Users\bsaenz\AppData\Local\Microsoft\Windows\Temporary Internet Files\Content.IE5\OVEG50BZ\MP900439532[1]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4843" y="4686331"/>
            <a:ext cx="2499157" cy="20192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96909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drumroll.wav"/>
          </p:stSnd>
        </p:sndAc>
      </p:transition>
    </mc:Choice>
    <mc:Fallback xmlns="">
      <p:transition spd="slow">
        <p:sndAc>
          <p:stSnd>
            <p:snd r:embed="rId5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Chantel\AppData\Local\Microsoft\Windows\Temporary Internet Files\Content.IE5\OPTRG90D\MC900287520[1].wmf"/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90600"/>
            <a:ext cx="6252172" cy="5639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08591"/>
            <a:ext cx="8229600" cy="4525963"/>
          </a:xfrm>
        </p:spPr>
        <p:txBody>
          <a:bodyPr/>
          <a:lstStyle/>
          <a:p>
            <a:pPr marL="109728" indent="0" algn="ctr">
              <a:buNone/>
            </a:pPr>
            <a:r>
              <a:rPr lang="en-US" dirty="0"/>
              <a:t>Dakota Reel		Co-Founder</a:t>
            </a:r>
          </a:p>
          <a:p>
            <a:pPr marL="109728" indent="0" algn="ctr">
              <a:buNone/>
            </a:pPr>
            <a:r>
              <a:rPr lang="en-US" dirty="0"/>
              <a:t>Alex Williams		Co-Founder</a:t>
            </a:r>
          </a:p>
          <a:p>
            <a:pPr marL="109728" indent="0" algn="ctr">
              <a:buNone/>
            </a:pPr>
            <a:r>
              <a:rPr lang="en-US" dirty="0"/>
              <a:t>Chantel Humpherys	Co-Founder</a:t>
            </a:r>
          </a:p>
          <a:p>
            <a:pPr marL="109728" indent="0" algn="ctr">
              <a:buNone/>
            </a:pPr>
            <a:r>
              <a:rPr lang="en-US" dirty="0"/>
              <a:t>Berenice </a:t>
            </a:r>
            <a:r>
              <a:rPr lang="en-US" dirty="0" smtClean="0"/>
              <a:t>Saenz	</a:t>
            </a:r>
            <a:r>
              <a:rPr lang="en-US" dirty="0"/>
              <a:t>	</a:t>
            </a:r>
            <a:r>
              <a:rPr lang="en-US" dirty="0" smtClean="0"/>
              <a:t>Co-Founder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/>
              <a:t>CIS 1020-Section 068</a:t>
            </a:r>
            <a:br>
              <a:rPr lang="en-US" dirty="0"/>
            </a:br>
            <a:r>
              <a:rPr lang="en-US" dirty="0"/>
              <a:t>Spring 2010</a:t>
            </a:r>
          </a:p>
          <a:p>
            <a:pPr marL="109728" indent="0" algn="ctr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prstTxWarp prst="textDeflate">
              <a:avLst/>
            </a:prstTxWarp>
            <a:normAutofit fontScale="90000"/>
          </a:bodyPr>
          <a:lstStyle/>
          <a:p>
            <a:pPr algn="ctr"/>
            <a:r>
              <a:rPr lang="en-US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0070C0"/>
                </a:solidFill>
              </a:rPr>
              <a:t>Presented By</a:t>
            </a:r>
            <a:r>
              <a:rPr lang="en-US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0070C0"/>
                </a:solidFill>
              </a:rPr>
              <a:t/>
            </a:r>
            <a:br>
              <a:rPr lang="en-US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0070C0"/>
                </a:solidFill>
              </a:rPr>
            </a:br>
            <a:r>
              <a:rPr lang="en-US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0070C0"/>
                </a:solidFill>
              </a:rPr>
              <a:t>Penniless Students</a:t>
            </a:r>
          </a:p>
        </p:txBody>
      </p:sp>
    </p:spTree>
    <p:extLst>
      <p:ext uri="{BB962C8B-B14F-4D97-AF65-F5344CB8AC3E}">
        <p14:creationId xmlns:p14="http://schemas.microsoft.com/office/powerpoint/2010/main" val="230557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  <p:sndAc>
          <p:stSnd>
            <p:snd r:embed="rId2" name="cashreg.wav"/>
          </p:stSnd>
        </p:sndAc>
      </p:transition>
    </mc:Choice>
    <mc:Fallback xmlns="">
      <p:transition spd="slow">
        <p:split orient="vert"/>
        <p:sndAc>
          <p:stSnd>
            <p:snd r:embed="rId4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828800"/>
            <a:ext cx="7848600" cy="2438400"/>
          </a:xfrm>
        </p:spPr>
        <p:txBody>
          <a:bodyPr>
            <a:noAutofit/>
            <a:scene3d>
              <a:camera prst="orthographicFront"/>
              <a:lightRig rig="soft" dir="t"/>
            </a:scene3d>
            <a:sp3d extrusionH="57150" prstMaterial="softEdge">
              <a:bevelT w="25400" h="25400"/>
            </a:sp3d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For</a:t>
            </a:r>
            <a:br>
              <a:rPr lang="en-US" dirty="0" smtClean="0"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en-US" dirty="0" smtClean="0"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President Bioteau</a:t>
            </a:r>
            <a:br>
              <a:rPr lang="en-US" dirty="0" smtClean="0"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en-US" dirty="0" smtClean="0"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Salt Lake Community College</a:t>
            </a:r>
            <a:endParaRPr lang="en-US" dirty="0">
              <a:solidFill>
                <a:srgbClr val="0070C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1417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14:doors dir="vert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0">
              <a:buNone/>
            </a:pPr>
            <a:r>
              <a:rPr lang="en-US" dirty="0" smtClean="0"/>
              <a:t>Replace SLCC custom editions of textbooks with a their</a:t>
            </a:r>
            <a:r>
              <a:rPr lang="en-US" baseline="0" dirty="0" smtClean="0"/>
              <a:t> standard counterpart</a:t>
            </a:r>
          </a:p>
          <a:p>
            <a:pPr marL="109728" indent="0">
              <a:buNone/>
            </a:pPr>
            <a:endParaRPr lang="en-US" dirty="0" smtClean="0"/>
          </a:p>
          <a:p>
            <a:pPr marL="365760" lvl="1" indent="0">
              <a:buNone/>
            </a:pPr>
            <a:r>
              <a:rPr lang="en-US" dirty="0" smtClean="0"/>
              <a:t>Offer</a:t>
            </a:r>
            <a:r>
              <a:rPr lang="en-US" baseline="0" dirty="0" smtClean="0"/>
              <a:t> textbooks at a reduced price</a:t>
            </a:r>
          </a:p>
          <a:p>
            <a:pPr marL="365760" lvl="1" indent="0">
              <a:buNone/>
            </a:pPr>
            <a:endParaRPr lang="en-US" baseline="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65760" lvl="1" indent="0">
              <a:buNone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Our Proposal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51711">
            <a:off x="5171380" y="3702588"/>
            <a:ext cx="3314700" cy="22729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0715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Chantel\AppData\Local\Microsoft\Windows\Temporary Internet Files\Content.IE5\OPTRG90D\MC900287520[1].wmf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66985"/>
            <a:ext cx="6858000" cy="6186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Expensive </a:t>
            </a:r>
          </a:p>
          <a:p>
            <a:pPr marL="365760" marR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en-US" dirty="0" smtClean="0"/>
              <a:t>Required text custom edition for SLCC</a:t>
            </a:r>
          </a:p>
          <a:p>
            <a:pPr marL="365760" marR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700" kern="1200" dirty="0" smtClean="0">
                <a:effectLst/>
              </a:rPr>
              <a:t>No used books available </a:t>
            </a:r>
            <a:endParaRPr lang="en-US" sz="2700" dirty="0" smtClean="0">
              <a:effectLst/>
            </a:endParaRPr>
          </a:p>
          <a:p>
            <a:pPr marL="365760" marR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en-US" baseline="0" dirty="0" smtClean="0"/>
              <a:t>Non-returnable</a:t>
            </a:r>
          </a:p>
          <a:p>
            <a:pPr marL="365760" marR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7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enough</a:t>
            </a:r>
            <a:r>
              <a:rPr kumimoji="0" lang="en-US" sz="27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books available</a:t>
            </a:r>
            <a:endParaRPr lang="en-US" sz="2700" dirty="0" smtClean="0">
              <a:effectLst/>
            </a:endParaRPr>
          </a:p>
          <a:p>
            <a:pPr marL="365760" marR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Textbook Frustration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83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10000">
        <p14:ripple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Chantel\AppData\Local\Microsoft\Windows\Temporary Internet Files\Content.IE5\NUB5JPPT\MC900287520[1].wmf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90600"/>
            <a:ext cx="6477000" cy="5842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Over 30% of students in a resent survey said they were unable to acquire one or more of their </a:t>
            </a:r>
            <a:r>
              <a:rPr lang="en-US" baseline="0" dirty="0" smtClean="0"/>
              <a:t>textbooks before the semester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15% of students said that there were no books available for a week or more after the start of the semester</a:t>
            </a:r>
            <a:endParaRPr lang="en-US" dirty="0"/>
          </a:p>
        </p:txBody>
      </p:sp>
      <p:pic>
        <p:nvPicPr>
          <p:cNvPr id="4099" name="Picture 3" descr="C:\Users\Chantel\AppData\Local\Microsoft\Windows\Temporary Internet Files\Content.IE5\VTQB5FW7\MC900359097[1].wm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724400"/>
            <a:ext cx="1724558" cy="1775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3576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Tm="15000">
        <p14:gallery dir="l"/>
      </p:transition>
    </mc:Choice>
    <mc:Fallback xmlns="">
      <p:transition spd="slow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/>
              <a:t>SLCC Custom Editions </a:t>
            </a:r>
            <a:r>
              <a:rPr lang="en-US" sz="4400" dirty="0" err="1"/>
              <a:t>vs</a:t>
            </a:r>
            <a:r>
              <a:rPr lang="en-US" sz="4400" dirty="0"/>
              <a:t> </a:t>
            </a:r>
            <a:br>
              <a:rPr lang="en-US" sz="4400" dirty="0"/>
            </a:br>
            <a:r>
              <a:rPr lang="en-US" sz="4400" dirty="0"/>
              <a:t>Standard Editions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75324"/>
          <a:ext cx="8229600" cy="35657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685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Subject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Standard/Generic textbooks  used per subject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SLCC Special Additions used per subject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Non-returnable standard textbooks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Non-returnable SLCC special addition textbooks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Percentage of non-returnable books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Average cost of standard texbook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Average cost of SLCC Special Addition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Trigonometry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15.38%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$150.00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$165.00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Biology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42.86%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$180.00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$175.00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Computer Science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85.00%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$145.00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$153.00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English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46.67%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$120.00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$138.00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Humanities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33.33%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$120.00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$126.00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Drawing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57.89%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$80.00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$73.00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Ethics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38.46%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$75.00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$76.00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Art History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30.00%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$105.00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$113.00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Buisiness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38.46%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$145.00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$162.00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Philosophy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15.38%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$90.00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$111.00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9297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Cost of SLCC Custom Editions </a:t>
            </a:r>
            <a:r>
              <a:rPr lang="en-US" sz="3600" dirty="0" err="1" smtClean="0"/>
              <a:t>vs</a:t>
            </a:r>
            <a:r>
              <a:rPr lang="en-US" sz="3600" dirty="0" smtClean="0"/>
              <a:t> Standard Editions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061049"/>
          <a:ext cx="8229600" cy="34981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5143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Subject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 Average price pre book at SLCC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Average Price book book at  Amazon.com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Average recived on buy back at SLCC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Average received from selling back to Amazon.com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Per-book savings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Difference in sell back price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Total Savings if Purchased at Amazon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ctr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Trigonometry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$150.00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$120.00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$90.00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$100.00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$30.00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$40.00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Biology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$180.00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$145.00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$45.00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$130.00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$35.00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$85.00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$120.00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Computer Science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$145.00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$100.00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$95.00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$45.00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$95.00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$140.00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English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$120.00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$95.00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$60.00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$75.00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$25.00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$40.00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Humanities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$120.00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$100.00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$80.00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$20.00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$80.00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$100.00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Drawing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$80.00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$65.00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$35.00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$40.00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$20.00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Ethics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$75.00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$55.00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$30.00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$40.00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$20.00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$30.00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Art History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$105.00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$95.00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$55.00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$75.00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$20.00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$30.00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Buisiness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$145.00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$120.00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$75.00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$100.00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$25.00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$25.00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$50.00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  <a:tr h="285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Philosophy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$90.00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$70.00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$45.00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$55.00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$20.00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$10.00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$30.00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3" marR="8573" marT="857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94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886229"/>
              </p:ext>
            </p:extLst>
          </p:nvPr>
        </p:nvGraphicFramePr>
        <p:xfrm>
          <a:off x="228600" y="152400"/>
          <a:ext cx="8656236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18097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1166</TotalTime>
  <Words>523</Words>
  <Application>Microsoft Office PowerPoint</Application>
  <PresentationFormat>On-screen Show (4:3)</PresentationFormat>
  <Paragraphs>215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Cheap Book Club</vt:lpstr>
      <vt:lpstr>Presented By Penniless Students</vt:lpstr>
      <vt:lpstr>For President Bioteau Salt Lake Community College</vt:lpstr>
      <vt:lpstr>Our Proposal</vt:lpstr>
      <vt:lpstr>Textbook Frustration</vt:lpstr>
      <vt:lpstr>PowerPoint Presentation</vt:lpstr>
      <vt:lpstr>SLCC Custom Editions vs  Standard Editions</vt:lpstr>
      <vt:lpstr>Cost of SLCC Custom Editions vs Standard Editions</vt:lpstr>
      <vt:lpstr>PowerPoint Presentation</vt:lpstr>
      <vt:lpstr>Student Benefits</vt:lpstr>
      <vt:lpstr>Conclusion</vt:lpstr>
    </vt:vector>
  </TitlesOfParts>
  <Company>SLCC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Dakota Reel</dc:creator>
  <cp:lastModifiedBy>Chantel Humpherys</cp:lastModifiedBy>
  <cp:revision>45</cp:revision>
  <cp:lastPrinted>2012-04-23T23:00:26Z</cp:lastPrinted>
  <dcterms:created xsi:type="dcterms:W3CDTF">2012-04-23T22:18:10Z</dcterms:created>
  <dcterms:modified xsi:type="dcterms:W3CDTF">2012-04-27T14:11:16Z</dcterms:modified>
</cp:coreProperties>
</file>